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303" r:id="rId3"/>
    <p:sldId id="305" r:id="rId4"/>
    <p:sldId id="306" r:id="rId5"/>
    <p:sldId id="307" r:id="rId6"/>
    <p:sldId id="310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</p:sldIdLst>
  <p:sldSz cx="12192000" cy="6858000"/>
  <p:notesSz cx="6858000" cy="9144000"/>
  <p:custDataLst>
    <p:tags r:id="rId35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FF3300"/>
    <a:srgbClr val="FF00FF"/>
    <a:srgbClr val="00CC00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4446EF-1483-4530-83AF-58B82269FE65}" type="datetimeFigureOut">
              <a:rPr lang="it-IT"/>
              <a:pPr>
                <a:defRPr/>
              </a:pPr>
              <a:t>19/05/2016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Modifica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67EA5A-74A7-4335-A4A0-0DD0AFE58F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14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2D31BB-7511-4BA5-BCA6-42DCC905F80B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3A9BAE-B02B-45D5-8F01-7E3A65C2A4D9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9E0D96-276E-47DC-9CE9-35E6B753B092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6341DC-4C7B-4911-901C-D25188E79B24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072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9040D-8EB6-4F21-883C-4A3F15F40DB1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95EFB8-50A1-4690-8704-93BCF8B11235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48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80D27B-02E1-46C6-B31D-07DD41445FA0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68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F1033C-0B1F-4840-B107-6C8F1DCD748B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891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023D81-9A1D-468A-B52C-059BBD50FCF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09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06077-3664-409B-8658-563C9E8E8B5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30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7741E8-9A39-470E-A609-D6DC29F2DFD1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81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C6733-3742-4E40-8A7D-DBB7E37AB19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50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6F5000-C4FF-434A-BA37-C2493F36C329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71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2839D9-E14F-4DE7-8B22-9CD8E4F983B6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91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2EB335-0762-4C90-8786-120124E018B1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512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F00136-301C-4D3E-909E-05F20DE52371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532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D7188C-A3D5-4B34-BF84-8806448615C6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5529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BB051F-FFF3-46F2-ABA1-F28E47C2667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5734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0156F-0F9E-41C5-89A3-FB8D40DA90BE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593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938B7D-1E5B-4DC8-BA8C-033E429F9529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14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6AC546-54CE-44BA-B847-86BDFB669B47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34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1E8411-6D46-4ABF-BBCC-7FA76E04CD1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02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55E0D1-AF13-4573-8F25-9CC502401BE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55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3D3047-46BF-4694-B1C1-FEBC770EB7F5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75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7221D2-0BE0-4DAD-8783-4D8A60DD0BF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96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A30248-A243-4B38-9D0A-84EE8FC93697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22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2A2083-5D72-4BEE-ACC3-A643B36F2CB2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43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C19062-BA92-4A49-9B11-710619856EE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D81686-0C09-4CB8-B236-9C7A004A6790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E8AD87-16DF-4757-A4FA-501C9B7A4162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B3D44F-DEFA-457F-ABEC-95B03CF1966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681200-8B0E-484F-A2DB-DBD2C0F005D0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866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Rettangolo 7"/>
          <p:cNvSpPr/>
          <p:nvPr/>
        </p:nvSpPr>
        <p:spPr>
          <a:xfrm>
            <a:off x="0" y="4749800"/>
            <a:ext cx="12207875" cy="2108200"/>
          </a:xfrm>
          <a:prstGeom prst="rect">
            <a:avLst/>
          </a:prstGeom>
          <a:solidFill>
            <a:srgbClr val="866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pic>
        <p:nvPicPr>
          <p:cNvPr id="6" name="Immagin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11675" y="4749800"/>
            <a:ext cx="31765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206038" y="-22225"/>
            <a:ext cx="19954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BB55-C91F-43FC-AE7E-5B3199E60405}" type="datetimeFigureOut">
              <a:rPr lang="it-IT"/>
              <a:pPr>
                <a:defRPr/>
              </a:pPr>
              <a:t>19/05/2016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53B6-81E8-45D4-A14D-4E61878AFE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0" y="-25400"/>
            <a:ext cx="12192000" cy="936625"/>
          </a:xfrm>
          <a:prstGeom prst="rect">
            <a:avLst/>
          </a:prstGeom>
          <a:solidFill>
            <a:srgbClr val="866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" name="Rettangolo 7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rgbClr val="866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6" name="Titolo 1"/>
          <p:cNvSpPr txBox="1">
            <a:spLocks/>
          </p:cNvSpPr>
          <p:nvPr userDrawn="1"/>
        </p:nvSpPr>
        <p:spPr>
          <a:xfrm>
            <a:off x="488950" y="266700"/>
            <a:ext cx="10515600" cy="3698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Bodoni" charset="0"/>
                <a:ea typeface="Bodoni" charset="0"/>
                <a:cs typeface="Bodoni" charset="0"/>
              </a:rPr>
              <a:t>Contraccezione d’emergenza, è tempo di cambiare</a:t>
            </a:r>
          </a:p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Bodoni" charset="0"/>
                <a:ea typeface="Bodoni" charset="0"/>
                <a:cs typeface="Bodoni" charset="0"/>
              </a:rPr>
              <a:t>Modulo II – La contraccezione d’emergenza</a:t>
            </a:r>
          </a:p>
        </p:txBody>
      </p:sp>
      <p:pic>
        <p:nvPicPr>
          <p:cNvPr id="7" name="Immagin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177463" y="-38100"/>
            <a:ext cx="20145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94549"/>
            <a:ext cx="10515600" cy="596139"/>
          </a:xfrm>
        </p:spPr>
        <p:txBody>
          <a:bodyPr>
            <a:normAutofit/>
          </a:bodyPr>
          <a:lstStyle>
            <a:lvl1pPr>
              <a:defRPr sz="2400" b="0" i="0">
                <a:latin typeface="Helvetica Neue LT Std 67 Medium Condensed" charset="0"/>
                <a:ea typeface="Helvetica Neue LT Std 67 Medium Condensed" charset="0"/>
                <a:cs typeface="Helvetica Neue LT Std 67 Medium Condensed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80000"/>
            <a:ext cx="10515600" cy="3989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latin typeface="Helvetica Neue LT Std 55 Roman" charset="0"/>
                <a:ea typeface="Helvetica Neue LT Std 55 Roman" charset="0"/>
                <a:cs typeface="Helvetica Neue LT Std 55 Roman" charset="0"/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838200" y="6267450"/>
            <a:ext cx="73152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8610600" y="62547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8E45C-D350-4D98-8329-9FE1C53C81E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EF732-0CDD-4CFF-987E-F84786D04276}" type="datetimeFigureOut">
              <a:rPr lang="it-IT"/>
              <a:pPr>
                <a:defRPr/>
              </a:pPr>
              <a:t>19/05/2016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4ABBA5-499C-4A21-B597-3B7B59C7EA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3"/>
          <p:cNvSpPr>
            <a:spLocks noGrp="1"/>
          </p:cNvSpPr>
          <p:nvPr>
            <p:ph type="ctrTitle"/>
          </p:nvPr>
        </p:nvSpPr>
        <p:spPr>
          <a:xfrm>
            <a:off x="733425" y="1846263"/>
            <a:ext cx="10706100" cy="2336800"/>
          </a:xfrm>
        </p:spPr>
        <p:txBody>
          <a:bodyPr>
            <a:normAutofit/>
          </a:bodyPr>
          <a:lstStyle/>
          <a:p>
            <a:r>
              <a:rPr lang="it-IT" sz="4400" b="1" smtClean="0">
                <a:solidFill>
                  <a:srgbClr val="8667CF"/>
                </a:solidFill>
                <a:latin typeface="Bodoni"/>
                <a:ea typeface="Bodoni"/>
                <a:cs typeface="Bodoni"/>
              </a:rPr>
              <a:t>CONTRACCEZIONE D’EMERGENZA </a:t>
            </a:r>
            <a:r>
              <a:rPr lang="it-IT" sz="4400" b="1" smtClean="0">
                <a:solidFill>
                  <a:srgbClr val="FF00FF"/>
                </a:solidFill>
                <a:latin typeface="Bodoni"/>
                <a:ea typeface="Bodoni"/>
                <a:cs typeface="Bodoni"/>
              </a:rPr>
              <a:t/>
            </a:r>
            <a:br>
              <a:rPr lang="it-IT" sz="4400" b="1" smtClean="0">
                <a:solidFill>
                  <a:srgbClr val="FF00FF"/>
                </a:solidFill>
                <a:latin typeface="Bodoni"/>
                <a:ea typeface="Bodoni"/>
                <a:cs typeface="Bodoni"/>
              </a:rPr>
            </a:br>
            <a:r>
              <a:rPr lang="it-IT" sz="4400" smtClean="0">
                <a:solidFill>
                  <a:srgbClr val="FF00FF"/>
                </a:solidFill>
                <a:latin typeface="Bodoni Roman"/>
                <a:ea typeface="Bodoni Roman"/>
                <a:cs typeface="Bodoni Roman"/>
              </a:rPr>
              <a:t/>
            </a:r>
            <a:br>
              <a:rPr lang="it-IT" sz="4400" smtClean="0">
                <a:solidFill>
                  <a:srgbClr val="FF00FF"/>
                </a:solidFill>
                <a:latin typeface="Bodoni Roman"/>
                <a:ea typeface="Bodoni Roman"/>
                <a:cs typeface="Bodoni Roman"/>
              </a:rPr>
            </a:br>
            <a:r>
              <a:rPr lang="it-IT" sz="4400" smtClean="0">
                <a:solidFill>
                  <a:srgbClr val="FF3300"/>
                </a:solidFill>
                <a:latin typeface="Helvetica Neue LT Std 67 Medium"/>
                <a:ea typeface="Helvetica Neue LT Std 67 Medium"/>
                <a:cs typeface="Helvetica Neue LT Std 67 Medium"/>
              </a:rPr>
              <a:t>Il farmacista informa sul corretto utilizzo</a:t>
            </a:r>
            <a:endParaRPr lang="it-IT" sz="4700" smtClean="0">
              <a:solidFill>
                <a:srgbClr val="FF3300"/>
              </a:solidFill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Meccanismo d’azione della contraccezione d’emergenza orale (CE)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Relativamente al meccanismo d’azione dei preparati orali specificamente approvati per la contraccezione d’emergenza, essi non causano aborto e non sono in grado di danneggiare una gravidanza in atto.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Il meccanismo d’azione documentato, sia per la CE a base di LNG sia per UPA, è l’interferenza con i processi dell’ovulazione.</a:t>
            </a:r>
          </a:p>
          <a:p>
            <a:pPr marL="1028700" lvl="1" indent="-342900"/>
            <a:r>
              <a:rPr lang="it-IT" smtClean="0"/>
              <a:t>Per il LNG: se viene assunto prima che il  picco LH sia iniziato a salire, il LNG può inibire lo sviluppo e la maturazione follicolare e/o il rilascio dell’uovo.</a:t>
            </a:r>
          </a:p>
          <a:p>
            <a:pPr marL="1028700" lvl="1" indent="-342900"/>
            <a:r>
              <a:rPr lang="it-IT" smtClean="0"/>
              <a:t>Per UPA: è in grado di prevenire l’ovulazione  sia prima, sia dopo l’inizio della salita dell’LH, ritardando l’ovulazione per almeno 5 giorni.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Entrambi i farmaci hanno dimostrato di  non prevenire l’impianto di un uovo fertilizzato.</a:t>
            </a:r>
          </a:p>
        </p:txBody>
      </p:sp>
      <p:sp>
        <p:nvSpPr>
          <p:cNvPr id="23555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Emergency Contraceptive Pills: Medical and Service Delivery Guidelines ICEC and FIGO 3</a:t>
            </a:r>
            <a:r>
              <a:rPr lang="en-US" sz="1200" baseline="30000">
                <a:latin typeface="Calibri" pitchFamily="34" charset="0"/>
              </a:rPr>
              <a:t>rd</a:t>
            </a:r>
            <a:r>
              <a:rPr lang="en-US" sz="1200">
                <a:latin typeface="Calibri" pitchFamily="34" charset="0"/>
              </a:rPr>
              <a:t> 2012</a:t>
            </a:r>
          </a:p>
          <a:p>
            <a:r>
              <a:rPr lang="it-IT" sz="1200">
                <a:latin typeface="Calibri" pitchFamily="34" charset="0"/>
              </a:rPr>
              <a:t>S.I.C./S.M.I.C. Position paper sulla contraccezione d’emergenza per via orale(1° versione: 6 giugno 2011; revisione : 20 aprile 2013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838200" y="1082675"/>
            <a:ext cx="10515600" cy="595313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Levonorgestrel 1,5 mg( LNG)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838200" y="2001838"/>
            <a:ext cx="10515600" cy="3989387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Levonorgestrel, progestinico derivato dal 19 nor-testosterone  è un  contraccettivo d’emergenza autorizzato in Italia dal 2000 con la confezione da 2 compresse da 0,75 mg (ora non più in commercio) e dal 2006 con la confezione da 1,5 mg.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La posologia consigliata è di una dose singola di 1.5 mg (una compressa),  il prima possibile, e comunque entro 72 ore da un rapporto sessuale non protetto o in caso di mancato funzionamento di un sistema anticoncezionale.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Negli studi clinici, la percentuale delle gravidanze prevenute dopo l'uso di levonorgestrel variava dal 52% (Glasier, 2010) all'85% (Von Hertzen, 2002) delle gravidanze attese. L'efficacia appare diminuire con il tempo trascorso dopo il rapporto.</a:t>
            </a:r>
          </a:p>
        </p:txBody>
      </p:sp>
      <p:sp>
        <p:nvSpPr>
          <p:cNvPr id="25603" name="Rettangolo 3"/>
          <p:cNvSpPr>
            <a:spLocks noChangeArrowheads="1"/>
          </p:cNvSpPr>
          <p:nvPr/>
        </p:nvSpPr>
        <p:spPr bwMode="auto">
          <a:xfrm>
            <a:off x="838200" y="6497638"/>
            <a:ext cx="1092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Riassunto caratteristiche del prodotto</a:t>
            </a:r>
          </a:p>
          <a:p>
            <a:endParaRPr lang="en-US" sz="120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Levonorgestrel 1,5 mg( LNG)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LNG  1,5 mg può essere assunto in qualsiasi momento durante il ciclo mestruale</a:t>
            </a:r>
            <a:r>
              <a:rPr lang="it-IT" dirty="0" smtClean="0"/>
              <a:t>.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In </a:t>
            </a:r>
            <a:r>
              <a:rPr lang="it-IT" dirty="0"/>
              <a:t>caso di vomito entro tre ore dall’assunzione della compressa, deve essere assunta immediatamente un’altra compressa. 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Dopo l’uso di LNG 1,5mg, si raccomanda di usare un contraccettivo locale (preservativo, spermicida, diaframma) fino al successivo ciclo mestruale.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L'uso di LNG 1,5 mg non controindica la prosecuzione di una contraccezione ormonale regolare</a:t>
            </a:r>
            <a:r>
              <a:rPr lang="it-IT" dirty="0" smtClean="0"/>
              <a:t>.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Gli </a:t>
            </a:r>
            <a:r>
              <a:rPr lang="it-IT" dirty="0"/>
              <a:t>effetti collaterali più comuni riportati sono:  capogiri, mal di testa,  nausea, dolore addominale basso, dolorabilità mammaria, ritardo delle mestruazioni, mestruazioni abbondanti, sanguinamento uterino, affaticamento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Levonorgestrel 1,5 mg (LNG)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err="1"/>
              <a:t>Levonorgestrel</a:t>
            </a:r>
            <a:r>
              <a:rPr lang="it-IT" dirty="0"/>
              <a:t> non interferisce con l’impianto dell’embrione; non causa aborto e non danneggia una gravidanza già in atto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LNG </a:t>
            </a:r>
            <a:r>
              <a:rPr lang="it-IT" dirty="0"/>
              <a:t>non ha effetto di contraccettivo d’emergenza quando è somministrato successivamente durante lo stesso ciclo. 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Negli </a:t>
            </a:r>
            <a:r>
              <a:rPr lang="it-IT" dirty="0"/>
              <a:t>studi clinici, la percentuale delle gravidanze prevenute dopo l'uso di </a:t>
            </a:r>
            <a:r>
              <a:rPr lang="it-IT" dirty="0" err="1"/>
              <a:t>levonorgestrel</a:t>
            </a:r>
            <a:r>
              <a:rPr lang="it-IT" dirty="0"/>
              <a:t> variava dal 52% (</a:t>
            </a:r>
            <a:r>
              <a:rPr lang="it-IT" dirty="0" err="1"/>
              <a:t>Glasier</a:t>
            </a:r>
            <a:r>
              <a:rPr lang="it-IT" dirty="0"/>
              <a:t>, 2010) all'85% (Von </a:t>
            </a:r>
            <a:r>
              <a:rPr lang="it-IT" dirty="0" err="1"/>
              <a:t>Hertzen</a:t>
            </a:r>
            <a:r>
              <a:rPr lang="it-IT" dirty="0"/>
              <a:t>, 2002) delle gravidanze attese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err="1" smtClean="0"/>
              <a:t>Levonorgestrel</a:t>
            </a:r>
            <a:r>
              <a:rPr lang="it-IT" dirty="0" smtClean="0"/>
              <a:t> </a:t>
            </a:r>
            <a:r>
              <a:rPr lang="it-IT" dirty="0"/>
              <a:t>viene escreto nel latte materno. Pertanto si consiglia di allattare immediatamente prima di assumere la compressa di LNG e di evitare l'allattamento per almeno 8 ore dopo l’assunzione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Levonorgestrel 1,5 mg (LNG) Meccanismo d’azione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Il meccanismo d’azione principale consiste nel bloccare e/o ritardare l’ovulazione per mezzo della soppressione del picco dell’ormone luteinizzante (LH).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è dimostrato che il LNG quando somministrato in fase pre-ovulatoria interferisce con il processo ovulatorio per inibizione o disfunzione dello stesso e previene quindi la fertilizzazione.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Se somministrato prima dell’innalzarsi dei livelli di LH è in grado di prevenire l’ovulazione mentre da quando iniziano a crescere questi livelli fino al picco e a ovulazione già avvenuta LNG non ha alcun effetto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Levonorgestrel non ha effetto di contraccettivo d’emergenza quando è somministrato successivamente durante il ciclo.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Negli studi clinici l’efficacia contraccettiva era ridotta nelle donne con un peso di 75 kg o maggiore e levonorgestrel non era efficace nelle donne che pesavano più di 80 kg </a:t>
            </a:r>
          </a:p>
        </p:txBody>
      </p:sp>
      <p:sp>
        <p:nvSpPr>
          <p:cNvPr id="31747" name="Rettangolo 3"/>
          <p:cNvSpPr>
            <a:spLocks noChangeArrowheads="1"/>
          </p:cNvSpPr>
          <p:nvPr/>
        </p:nvSpPr>
        <p:spPr bwMode="auto">
          <a:xfrm>
            <a:off x="838200" y="5583238"/>
            <a:ext cx="1092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Riassunto caratteristiche del prodotto</a:t>
            </a:r>
          </a:p>
          <a:p>
            <a:r>
              <a:rPr lang="it-IT" sz="1200">
                <a:latin typeface="Calibri" pitchFamily="34" charset="0"/>
              </a:rPr>
              <a:t>S.I.C./S.M.I.C. Position paper sulla contraccezione d’emergenza per via orale(1° versione: 6 giugno 2011; revisione : 20 aprile 2013</a:t>
            </a:r>
          </a:p>
          <a:p>
            <a:r>
              <a:rPr lang="it-IT" sz="1200">
                <a:latin typeface="Calibri" pitchFamily="34" charset="0"/>
              </a:rPr>
              <a:t>Cagnacci A, Palma F, Ferrari S.  Ginrcorama 2011 (Agosto) n 4 36-38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Levonorgestrel 1,5 mg (LNG) : Proprietà farmacocinetiche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La biodisponibilità dopo somministrazione orale di </a:t>
            </a:r>
            <a:r>
              <a:rPr lang="it-IT" dirty="0" err="1"/>
              <a:t>levonorgestrel</a:t>
            </a:r>
            <a:r>
              <a:rPr lang="it-IT" dirty="0"/>
              <a:t> è di circa il 100%.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Nel plasma si lega fortemente alle globuline che legano gli ormoni sessuali (SHBG).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LNG </a:t>
            </a:r>
            <a:r>
              <a:rPr lang="it-IT" dirty="0"/>
              <a:t>è eliminato dal rene (60-80%) e dal fegato (40-50%).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Dopo </a:t>
            </a:r>
            <a:r>
              <a:rPr lang="it-IT" dirty="0"/>
              <a:t>somministrazione orale di 1,5 mg di LNG, l’emivita plasmatica del prodotto è stimata a 43 ore. La massima concentrazione plasmatica è raggiunta entro tre ore.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33795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Riassunto caratteristiche del prodotto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Chi non deve assumere LNG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Ipersensibili </a:t>
            </a:r>
            <a:r>
              <a:rPr lang="it-IT" dirty="0"/>
              <a:t>alla sostanza attiva o agli eccipienti in essa contenuti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Problemi ereditari di intolleranza al lattosio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Insufficienza epatica grave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Sindromi di grave malassorbimento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Donne </a:t>
            </a:r>
            <a:r>
              <a:rPr lang="it-IT" dirty="0"/>
              <a:t>che assumono farmaci induttori  CYP3A4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Donne </a:t>
            </a:r>
            <a:r>
              <a:rPr lang="it-IT" dirty="0"/>
              <a:t>che assumono </a:t>
            </a:r>
            <a:r>
              <a:rPr lang="it-IT" dirty="0" err="1"/>
              <a:t>ritonavir</a:t>
            </a:r>
            <a:r>
              <a:rPr lang="it-IT" dirty="0"/>
              <a:t> per lungo tempo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Uso </a:t>
            </a:r>
            <a:r>
              <a:rPr lang="it-IT" dirty="0"/>
              <a:t>di CE contenente UPA concomitante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Evitare </a:t>
            </a:r>
            <a:r>
              <a:rPr lang="it-IT" dirty="0"/>
              <a:t>l'allattamento per almeno 8 ore </a:t>
            </a:r>
            <a:r>
              <a:rPr lang="it-IT" dirty="0" smtClean="0"/>
              <a:t>dopo l’assunzione 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Storia </a:t>
            </a:r>
            <a:r>
              <a:rPr lang="it-IT" dirty="0"/>
              <a:t>di salpingite o di gravidanza extrauterina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35843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Riassunto caratteristiche del prodotto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 30 mg (UPA)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Ulipristal </a:t>
            </a:r>
            <a:r>
              <a:rPr lang="it-IT" dirty="0"/>
              <a:t>acetato 30 mg </a:t>
            </a:r>
            <a:r>
              <a:rPr lang="it-IT" dirty="0" smtClean="0"/>
              <a:t>è </a:t>
            </a:r>
            <a:r>
              <a:rPr lang="it-IT" dirty="0"/>
              <a:t>un contraccettivo d’emergenza approvato dall’EMEA il 15 maggio 2009 </a:t>
            </a:r>
            <a:r>
              <a:rPr lang="it-IT" dirty="0" smtClean="0"/>
              <a:t>e commercializzato in Italia ad aprile 2012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UPA </a:t>
            </a:r>
            <a:r>
              <a:rPr lang="it-IT" dirty="0"/>
              <a:t>30 mg è un Modulatore Selettivo del Recettore del Progesterone (</a:t>
            </a:r>
            <a:r>
              <a:rPr lang="it-IT" dirty="0" err="1"/>
              <a:t>Selective</a:t>
            </a:r>
            <a:r>
              <a:rPr lang="it-IT" dirty="0"/>
              <a:t> Progesterone </a:t>
            </a:r>
            <a:r>
              <a:rPr lang="it-IT" dirty="0" err="1"/>
              <a:t>Receptor</a:t>
            </a:r>
            <a:r>
              <a:rPr lang="it-IT" dirty="0"/>
              <a:t> Modulator o SPRM) derivato dal 19-norprogesterone</a:t>
            </a:r>
            <a:r>
              <a:rPr lang="it-IT" dirty="0" smtClean="0"/>
              <a:t>.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Il </a:t>
            </a:r>
            <a:r>
              <a:rPr lang="it-IT" dirty="0"/>
              <a:t>meccanismo d’azione</a:t>
            </a:r>
            <a:r>
              <a:rPr lang="it-IT" dirty="0">
                <a:solidFill>
                  <a:srgbClr val="FF00FF"/>
                </a:solidFill>
              </a:rPr>
              <a:t> </a:t>
            </a:r>
            <a:r>
              <a:rPr lang="it-IT" dirty="0" smtClean="0"/>
              <a:t>come </a:t>
            </a:r>
            <a:r>
              <a:rPr lang="it-IT" dirty="0"/>
              <a:t>contraccettivo d’emergenza </a:t>
            </a:r>
            <a:r>
              <a:rPr lang="it-IT" dirty="0" smtClean="0"/>
              <a:t>consiste nell’inibire o </a:t>
            </a:r>
            <a:r>
              <a:rPr lang="it-IT" dirty="0"/>
              <a:t>nel </a:t>
            </a:r>
            <a:r>
              <a:rPr lang="it-IT" dirty="0" smtClean="0"/>
              <a:t>ritardare </a:t>
            </a:r>
            <a:r>
              <a:rPr lang="it-IT" dirty="0"/>
              <a:t>l’ovulazione.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37891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S.I.C./ S.M.I.C.  « Ulipristal acetato. Un nuovo farmaco per la contraccezione d’emergenza: aspetti clinici, medico-legali e percorsi di utilizzo» Febbraio 2012</a:t>
            </a:r>
          </a:p>
          <a:p>
            <a:r>
              <a:rPr lang="it-IT" sz="1200">
                <a:latin typeface="Calibri" pitchFamily="34" charset="0"/>
              </a:rPr>
              <a:t>Riassunto caratteristiche del prodotto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 30 mg (UPA)</a:t>
            </a:r>
          </a:p>
        </p:txBody>
      </p:sp>
      <p:sp>
        <p:nvSpPr>
          <p:cNvPr id="39938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Contraccettivo d’emergenza da assumersi entro </a:t>
            </a:r>
            <a:r>
              <a:rPr lang="it-IT" b="1" smtClean="0">
                <a:latin typeface="Helvetica Neue LT Std 85 Heavy"/>
                <a:ea typeface="Helvetica Neue LT Std 85 Heavy"/>
                <a:cs typeface="Helvetica Neue LT Std 85 Heavy"/>
              </a:rPr>
              <a:t>120 ore </a:t>
            </a: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dopo un rapporto sessuale non protetto o dal  fallimento di un altro metodo contraccettivo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Il trattamento consiste  in una compressa da prendere per bocca quanto prima possibile e comunque non oltre le 120 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Può essere assunto in qualsiasi momento durante il  ciclo mestruale.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In caso di vomito entro 3 ore dall’assunzione è necessario assumere una seconda compressa.</a:t>
            </a:r>
          </a:p>
        </p:txBody>
      </p:sp>
      <p:sp>
        <p:nvSpPr>
          <p:cNvPr id="39939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 RCP del prodotto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 30 mg (UPA)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La </a:t>
            </a:r>
            <a:r>
              <a:rPr lang="it-IT" dirty="0"/>
              <a:t>compressa può essere assunta a stomaco vuoto o pieno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err="1"/>
              <a:t>Ulipristal</a:t>
            </a:r>
            <a:r>
              <a:rPr lang="it-IT" dirty="0"/>
              <a:t> acetato è adatto a qualsiasi donna in età fertile, comprese le adolescenti 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UPA </a:t>
            </a:r>
            <a:r>
              <a:rPr lang="it-IT" dirty="0"/>
              <a:t>è destinato esclusivamente all’uso occasionale e non deve mai sostituire l’uso di un metodo contraccettivo </a:t>
            </a:r>
            <a:r>
              <a:rPr lang="it-IT" dirty="0" smtClean="0"/>
              <a:t>regolare.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Poiché </a:t>
            </a:r>
            <a:r>
              <a:rPr lang="it-IT" dirty="0"/>
              <a:t>non è destinato all’uso in gravidanza non deve essere assunto da donne in gravidanza sospetta.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UPA </a:t>
            </a:r>
            <a:r>
              <a:rPr lang="it-IT" dirty="0"/>
              <a:t>non interrompe una gravidanza esistente.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41987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 RCP del prodotto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solidFill>
                  <a:srgbClr val="000000"/>
                </a:solidFill>
                <a:latin typeface="Helvetica Neue LT Std 67 Medium"/>
                <a:ea typeface="Calibri" pitchFamily="34" charset="0"/>
                <a:cs typeface="Times New Roman" pitchFamily="18" charset="0"/>
              </a:rPr>
              <a:t>Definizione</a:t>
            </a:r>
            <a:endParaRPr lang="it-IT" smtClean="0">
              <a:latin typeface="Helvetica Neue LT Std 67 Medium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0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66875"/>
          </a:xfrm>
        </p:spPr>
        <p:txBody>
          <a:bodyPr/>
          <a:lstStyle/>
          <a:p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Si definisce “contraccezione d’emergenza” (CE) una metodica di contraccezione di supporto da utilizzare, prima possibile, a seguito di un rapporto sessuale non protetto o parzialmente protetto, a causa dell’utilizzo non conforme alle istruzioni medico-farmaceutiche oppure al fallimento del metodo contraccettivo abituale</a:t>
            </a:r>
          </a:p>
          <a:p>
            <a:endParaRPr lang="it-IT" smtClean="0">
              <a:latin typeface="Helvetica Neue LT Std 55 Roman"/>
              <a:ea typeface="Helvetica Neue LT Std 55 Roman"/>
              <a:cs typeface="Helvetica Neue LT Std 55 Roman"/>
            </a:endParaRPr>
          </a:p>
        </p:txBody>
      </p:sp>
      <p:sp>
        <p:nvSpPr>
          <p:cNvPr id="7171" name="Rettangolo 3"/>
          <p:cNvSpPr>
            <a:spLocks noChangeArrowheads="1"/>
          </p:cNvSpPr>
          <p:nvPr/>
        </p:nvSpPr>
        <p:spPr bwMode="auto">
          <a:xfrm>
            <a:off x="838200" y="5972175"/>
            <a:ext cx="10515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Helvetica Neue LT Std 67 Medium"/>
                <a:ea typeface="Helvetica Neue LT Std 67 Medium"/>
                <a:cs typeface="Helvetica Neue LT Std 67 Medium"/>
              </a:rPr>
              <a:t>S.I.C./S.M.I.C. Position paper sulla contraccezione d’emergenza per via orale(1° versione: 6 giugno 2011; revisione : 20 aprile 2013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 30 mg (UPA)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UPA è un contraccettivo d’emergenza che riduce il rischio di gravidanza dopo un rapporto non </a:t>
            </a:r>
            <a:r>
              <a:rPr lang="it-IT" dirty="0" smtClean="0"/>
              <a:t>protetto, </a:t>
            </a:r>
            <a:r>
              <a:rPr lang="it-IT" dirty="0"/>
              <a:t>ma non conferisce protezione contraccettiva ai rapporti successivi.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Pertanto è necessario consigliare alle donne l’uso di un metodo di barriera  fino alla mestruazione successiva.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Anche se  l’uso continuo di un contraccettivo ormonale regolare non è controindicato in caso di assunzione di UPA, quest’ultimo potrebbe ridurne l’efficacia contraccettiva. Quindi è necessario consigliare alle donne l’uso di un metodo di barriera fino alla comparsa della  successiva mestruazione.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44035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 RCP del prodotto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30 mg (UPA): meccanismo d’azione</a:t>
            </a:r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Il meccanismo d’azione consiste nell’inibire o ritardare l’ovulazione mediante la soppressione della salita dell’ormone luteinizzante (LH)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Se assunto anche  immediatamente prima del momento della prevista ovulazione (quando LH ha iniziato a salire, ma non ha ancora raggiunto il picco) UPA è in grado di posticipare  la rottura del follicolo per almeno 5 giorni nel 78,6% dei casi </a:t>
            </a:r>
          </a:p>
        </p:txBody>
      </p:sp>
      <p:sp>
        <p:nvSpPr>
          <p:cNvPr id="46083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 </a:t>
            </a:r>
            <a:r>
              <a:rPr lang="fr-FR" sz="1200">
                <a:latin typeface="Calibri" pitchFamily="34" charset="0"/>
              </a:rPr>
              <a:t>Brache V et al. Contraception 2013; 88(5): 611-618</a:t>
            </a:r>
            <a:r>
              <a:rPr lang="it-IT" sz="1200">
                <a:latin typeface="Calibri" pitchFamily="34" charset="0"/>
              </a:rPr>
              <a:t>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Meccanismo d’ azione: UPA  versus LNG </a:t>
            </a:r>
          </a:p>
        </p:txBody>
      </p:sp>
      <p:pic>
        <p:nvPicPr>
          <p:cNvPr id="4813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0275" y="1841500"/>
            <a:ext cx="788352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ttangolo 4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Cagnacci A. -Contraccezione d’emergenza ed interruzione di gravidanza- Ginecorama 2011;36-38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 Ulipristal acetato vs Levonorgestrel</a:t>
            </a:r>
          </a:p>
        </p:txBody>
      </p:sp>
      <p:sp>
        <p:nvSpPr>
          <p:cNvPr id="50178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/>
          <a:lstStyle/>
          <a:p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Da una metanalisi di due trial di confronto tra Ulipristal acetato e Levonorgestrel è emerso che il rischio di gravidanza è stato significativamente ridotto con ulipristal rispetto a levonorgestrel</a:t>
            </a:r>
          </a:p>
          <a:p>
            <a:endParaRPr lang="it-IT" smtClean="0">
              <a:latin typeface="Helvetica Neue LT Std 55 Roman"/>
              <a:ea typeface="Helvetica Neue LT Std 55 Roman"/>
              <a:cs typeface="Helvetica Neue LT Std 55 Roman"/>
            </a:endParaRPr>
          </a:p>
        </p:txBody>
      </p:sp>
      <p:sp>
        <p:nvSpPr>
          <p:cNvPr id="50179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>
                <a:latin typeface="Calibri" pitchFamily="34" charset="0"/>
              </a:rPr>
              <a:t>Glasier AF et al. ”Ulipristal acetate versus Levonorgestrel for emergency contraception : a randomised non-inferiority trial and meta-analysis ” </a:t>
            </a:r>
          </a:p>
          <a:p>
            <a:r>
              <a:rPr lang="da-DK" sz="1200">
                <a:latin typeface="Calibri" pitchFamily="34" charset="0"/>
              </a:rPr>
              <a:t>Lancet 2010; 375(9714): 555-62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901825" y="2803525"/>
          <a:ext cx="8478838" cy="284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111">
                  <a:extLst>
                    <a:ext uri="{9D8B030D-6E8A-4147-A177-3AD203B41FA5}"/>
                  </a:extLst>
                </a:gridCol>
                <a:gridCol w="2709158">
                  <a:extLst>
                    <a:ext uri="{9D8B030D-6E8A-4147-A177-3AD203B41FA5}"/>
                  </a:extLst>
                </a:gridCol>
                <a:gridCol w="2826135">
                  <a:extLst>
                    <a:ext uri="{9D8B030D-6E8A-4147-A177-3AD203B41FA5}"/>
                  </a:extLst>
                </a:gridCol>
              </a:tblGrid>
              <a:tr h="2841829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Rischio gravidanza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ssunto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entro 24 ore da un rapporto non protetto</a:t>
                      </a: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lang="it-IT" baseline="0" dirty="0" err="1">
                          <a:solidFill>
                            <a:schemeClr val="tx1"/>
                          </a:solidFill>
                        </a:rPr>
                        <a:t>Levonorgestrel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2,5%</a:t>
                      </a: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lang="it-IT" baseline="0" dirty="0" err="1">
                          <a:solidFill>
                            <a:schemeClr val="tx1"/>
                          </a:solidFill>
                        </a:rPr>
                        <a:t>ulipristal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acetato 0,91%</a:t>
                      </a: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P= 0,035</a:t>
                      </a: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Rischio gravidanza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ssunto entro 72 ore da 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un rapporto non protetto</a:t>
                      </a: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Levonorgestrel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2,2%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ulipristal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acetato 1,4%</a:t>
                      </a: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P=0,046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Rischio gravidanza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ssunto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entro le 120 ore da un rapporto non protetto</a:t>
                      </a: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lang="it-IT" baseline="0" dirty="0" err="1">
                          <a:solidFill>
                            <a:schemeClr val="tx1"/>
                          </a:solidFill>
                        </a:rPr>
                        <a:t>levonorgestrel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2,2%</a:t>
                      </a: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lang="it-IT" baseline="0" dirty="0" err="1">
                          <a:solidFill>
                            <a:schemeClr val="tx1"/>
                          </a:solidFill>
                        </a:rPr>
                        <a:t>ulipristal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acetato 1,3%</a:t>
                      </a:r>
                    </a:p>
                    <a:p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P=0,023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vs levonorgestrel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UPA sembra più efficace da subito (rischio di gravidanza indesiderata ridotto di 2/3 rispetto al LNG nelle prime 24 ore e ridotto della metà nelle 72 ore </a:t>
            </a:r>
            <a:r>
              <a:rPr lang="it-IT" dirty="0" smtClean="0"/>
              <a:t>)</a:t>
            </a:r>
            <a:r>
              <a:rPr lang="it-IT" dirty="0" smtClean="0">
                <a:solidFill>
                  <a:srgbClr val="FF00FF"/>
                </a:solidFill>
              </a:rPr>
              <a:t/>
            </a:r>
            <a:br>
              <a:rPr lang="it-IT" dirty="0" smtClean="0">
                <a:solidFill>
                  <a:srgbClr val="FF00FF"/>
                </a:solidFill>
              </a:rPr>
            </a:br>
            <a:r>
              <a:rPr lang="it-IT" sz="1200" dirty="0" err="1" smtClean="0"/>
              <a:t>Glasier</a:t>
            </a:r>
            <a:r>
              <a:rPr lang="it-IT" sz="1200" dirty="0" smtClean="0"/>
              <a:t> </a:t>
            </a:r>
            <a:r>
              <a:rPr lang="it-IT" sz="1200" dirty="0"/>
              <a:t>et al. Lancet 2010; 375:555-62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La </a:t>
            </a:r>
            <a:r>
              <a:rPr lang="it-IT" dirty="0"/>
              <a:t>possibilità do blocco dell’ovulazione con UPA si mantiene in fasi del ciclo in cui LNG non sembra essere più attivo. UPA può essere  somministrato anche quando l’LH comincia a crescere, momento il cui il LNG </a:t>
            </a:r>
            <a:r>
              <a:rPr lang="it-IT" dirty="0" err="1"/>
              <a:t>nonè</a:t>
            </a:r>
            <a:r>
              <a:rPr lang="it-IT" dirty="0"/>
              <a:t> più efficace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Il </a:t>
            </a:r>
            <a:r>
              <a:rPr lang="it-IT" dirty="0"/>
              <a:t>vantaggio di UPA è rappresentato da una più elevata e prolungata capacità di blocco sulla ovulazione rispetto al </a:t>
            </a:r>
            <a:r>
              <a:rPr lang="it-IT" dirty="0" smtClean="0"/>
              <a:t>LNG</a:t>
            </a:r>
            <a:r>
              <a:rPr lang="it-IT" dirty="0" smtClean="0">
                <a:solidFill>
                  <a:srgbClr val="FF00FF"/>
                </a:solidFill>
              </a:rPr>
              <a:t/>
            </a:r>
            <a:br>
              <a:rPr lang="it-IT" dirty="0" smtClean="0">
                <a:solidFill>
                  <a:srgbClr val="FF00FF"/>
                </a:solidFill>
              </a:rPr>
            </a:br>
            <a:r>
              <a:rPr lang="it-IT" sz="1200" dirty="0" smtClean="0"/>
              <a:t>Brache </a:t>
            </a:r>
            <a:r>
              <a:rPr lang="it-IT" sz="1200" dirty="0"/>
              <a:t>V. Human </a:t>
            </a:r>
            <a:r>
              <a:rPr lang="it-IT" sz="1200" dirty="0" err="1"/>
              <a:t>Reproduction</a:t>
            </a:r>
            <a:r>
              <a:rPr lang="it-IT" sz="1200" dirty="0"/>
              <a:t> 2010; 25(9): 2256-63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52227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Modif da Arisi E.-UPA nella contraccezione d’emergenza: è tempo di cambiare- Giorn.It.Ost.Gin. Vol XXXIV n.3 Maggio –Giugno 12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 vs Levonorgestrel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/>
              <a:t>Si può calcolare che: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su 100 donne che assumono UPA</a:t>
            </a:r>
          </a:p>
          <a:p>
            <a:pPr marL="971550" lvl="1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entro </a:t>
            </a:r>
            <a:r>
              <a:rPr lang="it-IT" dirty="0"/>
              <a:t>5 giorni dal rapporto sessuale non protetto, si verifichino circa 2 gravidanze indesiderate.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su </a:t>
            </a:r>
            <a:r>
              <a:rPr lang="it-IT" dirty="0"/>
              <a:t>100 donne che assumono LNG</a:t>
            </a:r>
          </a:p>
          <a:p>
            <a:pPr marL="971550" lvl="1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 entro le 72 ore si potranno quindi avere dalle 5 alle 12 gravidanze non desiderate. </a:t>
            </a:r>
          </a:p>
        </p:txBody>
      </p:sp>
      <p:sp>
        <p:nvSpPr>
          <p:cNvPr id="54275" name="Rettangolo 3"/>
          <p:cNvSpPr>
            <a:spLocks noChangeArrowheads="1"/>
          </p:cNvSpPr>
          <p:nvPr/>
        </p:nvSpPr>
        <p:spPr bwMode="auto">
          <a:xfrm>
            <a:off x="838200" y="5857875"/>
            <a:ext cx="1097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>
                <a:latin typeface="Calibri" pitchFamily="34" charset="0"/>
              </a:rPr>
              <a:t>Glasier AF et al. ”Ulipristal acetate versus Levonorgestrel for emergency contraception : a randomised non-inferiority trial and meta-analysis ”  Lancet 2010; 375(9714): 555-62</a:t>
            </a:r>
          </a:p>
          <a:p>
            <a:r>
              <a:rPr lang="it-IT" sz="1200">
                <a:latin typeface="Calibri" pitchFamily="34" charset="0"/>
              </a:rPr>
              <a:t>S.I.C./S.M.I.C. Position paper sulla contraccezione d’emergenza per via orale(1° versione: 6 giugno 2011; revisione : 20 aprile 2013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z="2200" smtClean="0">
                <a:latin typeface="Calibri" pitchFamily="34" charset="0"/>
                <a:ea typeface="Helvetica Neue LT Std 67 Medium"/>
                <a:cs typeface="Helvetica Neue LT Std 67 Medium"/>
              </a:rPr>
              <a:t>Le diverse opzioni contraccettive d’emergenza orali secondo i tempi di somministrazione</a:t>
            </a:r>
            <a:endParaRPr lang="it-IT" sz="2200" smtClean="0"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939925"/>
            <a:ext cx="5067300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2675" y="1974850"/>
            <a:ext cx="5637213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Ulipristal acetato  vs Levonorgestrel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977900" y="1773238"/>
          <a:ext cx="10121900" cy="4017962"/>
        </p:xfrm>
        <a:graphic>
          <a:graphicData uri="http://schemas.openxmlformats.org/drawingml/2006/table">
            <a:tbl>
              <a:tblPr firstRow="1" firstCol="1" bandRow="1"/>
              <a:tblGrid>
                <a:gridCol w="5146729">
                  <a:extLst>
                    <a:ext uri="{9D8B030D-6E8A-4147-A177-3AD203B41FA5}"/>
                  </a:extLst>
                </a:gridCol>
                <a:gridCol w="4975171">
                  <a:extLst>
                    <a:ext uri="{9D8B030D-6E8A-4147-A177-3AD203B41FA5}"/>
                  </a:extLst>
                </a:gridCol>
              </a:tblGrid>
              <a:tr h="437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UPA e LNG farmaci 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simili: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UPA e LNG farmaci differenti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58069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dovrebbero 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essere assunti il prima 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possibile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 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sono farmaci abortivi.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Comunque, se assunti da una donna già in gravidanza,  non sono dannosi né per la madre né per il feto.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 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sono raccomandati per un uso regolare. L’impiego ripetuto potrebbe  aumentare  gli effetti collaterali.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Comunque, l’uso ripetuto di UPA o LNG non provoca rischi per la salute.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Possono essere 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meno efficaci nelle donne obese (BMI&gt;30). (anche se l’OMS afferma che alle donne obese non va negate l’accesso alla CE quando indicata)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efficacia 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nel prevenire una gravidanza indesiderata: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98% con UPA vs 52-94% con LNG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8381" name="Rettangolo 4"/>
          <p:cNvSpPr>
            <a:spLocks noChangeArrowheads="1"/>
          </p:cNvSpPr>
          <p:nvPr/>
        </p:nvSpPr>
        <p:spPr bwMode="auto">
          <a:xfrm>
            <a:off x="838200" y="61372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* WHO, Fact sheet February 2016 </a:t>
            </a:r>
            <a:endParaRPr lang="da-DK" sz="120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Sicurezza di Ulipristal acetato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/>
              <a:t>La sicurezza di UPA è stata valutata in una ampia popolazione composta da 4.718 donne durante lo sviluppo clinico, con un profilo di sicurezza e tollerabilità sovrapponibile a quello del </a:t>
            </a:r>
            <a:r>
              <a:rPr lang="it-IT" dirty="0" err="1" smtClean="0"/>
              <a:t>Levonorgestrel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La maggioranza degli eventi avversi registrati durante gli studi clinici in 2.637 donne erano lievi o moderati e si sono risolti </a:t>
            </a:r>
            <a:r>
              <a:rPr lang="it-IT" dirty="0" smtClean="0"/>
              <a:t>spontaneamente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I più comuni eventi avversi riportati sono stati mal di testa, nausea , dolore addominale e </a:t>
            </a:r>
            <a:r>
              <a:rPr lang="it-IT" dirty="0" smtClean="0"/>
              <a:t>dismenorrea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Nelle </a:t>
            </a:r>
            <a:r>
              <a:rPr lang="it-IT" dirty="0"/>
              <a:t>donne arruolate più di una volta nel corso dei trial clinici il profilo di tollerabilità non differisce da quello delle donne arruolate solamente una volta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60419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S.I.C./ S.M.I.C.  « Ulipristal acetato. Un nuovo farmaco per la contraccezione d’emergenza: aspetti clinici, medico-legali e percorsi di utilizzo» Febbraio 2012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Proprietà farmacocinetiche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UPA è rapidamente assorbito dopo somministrazione orale</a:t>
            </a:r>
            <a:r>
              <a:rPr lang="it-IT" dirty="0" smtClean="0"/>
              <a:t>, con </a:t>
            </a:r>
            <a:r>
              <a:rPr lang="it-IT" dirty="0"/>
              <a:t>un picco di concentrazione plasmatica a circa un ora dalla </a:t>
            </a:r>
            <a:r>
              <a:rPr lang="it-IT" dirty="0" smtClean="0"/>
              <a:t>somministrazione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UPA  è fortemente legato (&gt; 98% ) alle proteine plasmatiche ( Alfa1 glicoproteina, albumina, HDL , LDL ) mentre la quota libera non supera il 1%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Il suo metabolismo è mediato soprattutto dal CYP3A4 e uno dei suoi metaboliti, l’11-demetilato è biologicamente attivo</a:t>
            </a:r>
            <a:r>
              <a:rPr lang="it-IT" dirty="0" smtClean="0"/>
              <a:t>.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L’emivita terminale è stimata pari a 32 ± 6.3 ore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62467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 RCP del prodotto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Storia della contraccezione d’emergenza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1960 - </a:t>
            </a:r>
            <a:r>
              <a:rPr lang="it-IT" dirty="0" err="1" smtClean="0"/>
              <a:t>J</a:t>
            </a:r>
            <a:r>
              <a:rPr lang="it-IT" dirty="0"/>
              <a:t>. </a:t>
            </a:r>
            <a:r>
              <a:rPr lang="it-IT" dirty="0" err="1"/>
              <a:t>Morris</a:t>
            </a:r>
            <a:r>
              <a:rPr lang="it-IT" dirty="0"/>
              <a:t> e G. Van </a:t>
            </a:r>
            <a:r>
              <a:rPr lang="it-IT" dirty="0" err="1" smtClean="0"/>
              <a:t>Waneghen</a:t>
            </a:r>
            <a:r>
              <a:rPr lang="it-IT" dirty="0" smtClean="0"/>
              <a:t>: elevate </a:t>
            </a:r>
            <a:r>
              <a:rPr lang="it-IT" dirty="0"/>
              <a:t>dosi di estrogeni sono in grado di interferire con l’impianto dell’oocita fecondato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1970 - Nel </a:t>
            </a:r>
            <a:r>
              <a:rPr lang="it-IT" dirty="0"/>
              <a:t>1972 il  Dr Albert </a:t>
            </a:r>
            <a:r>
              <a:rPr lang="it-IT" dirty="0" err="1"/>
              <a:t>Yuzpe</a:t>
            </a:r>
            <a:r>
              <a:rPr lang="it-IT" dirty="0"/>
              <a:t>, medico canadese, descrive il metodo ‘</a:t>
            </a:r>
            <a:r>
              <a:rPr lang="it-IT" dirty="0" err="1"/>
              <a:t>Yuzpe</a:t>
            </a:r>
            <a:r>
              <a:rPr lang="it-IT" dirty="0"/>
              <a:t>” a base di estro-progestinici. Nel  1976 viene utilizzato per la prima volta come CE un dispositivo intrauterino al rame.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1980 - Il </a:t>
            </a:r>
            <a:r>
              <a:rPr lang="it-IT" dirty="0"/>
              <a:t>metodo  ‘</a:t>
            </a:r>
            <a:r>
              <a:rPr lang="it-IT" dirty="0" err="1"/>
              <a:t>Yuzpe</a:t>
            </a:r>
            <a:r>
              <a:rPr lang="it-IT" dirty="0"/>
              <a:t> “ è il più utilizzato per la CE anche se non c’è un specifico farmaco (con dosi e confezioni </a:t>
            </a:r>
            <a:r>
              <a:rPr lang="it-IT" dirty="0" smtClean="0"/>
              <a:t>adatte), </a:t>
            </a:r>
            <a:r>
              <a:rPr lang="it-IT" dirty="0"/>
              <a:t>indicato per l’uso post-coitale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1990 - L</a:t>
            </a:r>
            <a:r>
              <a:rPr lang="it-IT" dirty="0"/>
              <a:t>’ Organizzazione Mondiale della Sanità (WHO) conduce uno studio clinico che confronta lo YUZPE con il </a:t>
            </a:r>
            <a:r>
              <a:rPr lang="it-IT" dirty="0" err="1"/>
              <a:t>levonorgestrel</a:t>
            </a:r>
            <a:r>
              <a:rPr lang="it-IT" dirty="0"/>
              <a:t>. Nel 1999 il levonorgestrel è prodotto e commercializzato quale CE in vari paesi</a:t>
            </a:r>
            <a:r>
              <a:rPr lang="it-IT" dirty="0" smtClean="0"/>
              <a:t>.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1998 - WHO </a:t>
            </a:r>
            <a:r>
              <a:rPr lang="it-IT" dirty="0"/>
              <a:t>indica i criteri per la prescrizione dei contraccettivi di emergenza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2006 - FDA </a:t>
            </a:r>
            <a:r>
              <a:rPr lang="it-IT" dirty="0"/>
              <a:t>da parere positivo alla commercializzazione di LNG con indicazione specifica per CE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2009 - </a:t>
            </a:r>
            <a:r>
              <a:rPr lang="it-IT" dirty="0" err="1" smtClean="0"/>
              <a:t>Ulipristal</a:t>
            </a:r>
            <a:r>
              <a:rPr lang="it-IT" dirty="0" smtClean="0"/>
              <a:t> </a:t>
            </a:r>
            <a:r>
              <a:rPr lang="it-IT" dirty="0"/>
              <a:t>acetato viene  sviluppato espressamente per la CE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Chi non deve assumere Ulipristal acetato 30 mg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/>
              <a:t>UPA  non è raccomandato in  donne che siano: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ipersensibili alla sostanza attiva o agli eccipienti in essa contenuti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Problemi ereditari di intolleranza al lattosio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asma grave in trattamento con corticosteroidi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Insufficienza epatica grave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donne che assumono farmaci induttori  CYP3A4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donne che assumono </a:t>
            </a:r>
            <a:r>
              <a:rPr lang="it-IT" dirty="0" err="1"/>
              <a:t>ritonavir</a:t>
            </a:r>
            <a:r>
              <a:rPr lang="it-IT" dirty="0"/>
              <a:t> per lungo tempo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uso di CE contenente </a:t>
            </a:r>
            <a:r>
              <a:rPr lang="it-IT" dirty="0" err="1"/>
              <a:t>levonorgestrel</a:t>
            </a:r>
            <a:r>
              <a:rPr lang="it-IT" dirty="0"/>
              <a:t> concomitante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allattamento al seno non raccomandato per una settimana dall’assunzione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64515" name="Rettangolo 3"/>
          <p:cNvSpPr>
            <a:spLocks noChangeArrowheads="1"/>
          </p:cNvSpPr>
          <p:nvPr/>
        </p:nvSpPr>
        <p:spPr bwMode="auto">
          <a:xfrm>
            <a:off x="838200" y="5972175"/>
            <a:ext cx="1092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 RCP del prodotto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z="2200" smtClean="0">
                <a:latin typeface="Helvetica Neue LT Std 67 Medium"/>
                <a:ea typeface="Calibri" pitchFamily="34" charset="0"/>
                <a:cs typeface="Times New Roman" pitchFamily="18" charset="0"/>
              </a:rPr>
              <a:t>Normativa vigente sulla contraccezione d’emergenza orale - Levonorgestrel 1,5 mg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 smtClean="0"/>
              <a:t>Dal 4 marzo </a:t>
            </a:r>
            <a:r>
              <a:rPr lang="it-IT" dirty="0"/>
              <a:t>2016 </a:t>
            </a:r>
            <a:r>
              <a:rPr lang="it-IT" dirty="0" smtClean="0"/>
              <a:t>tutti </a:t>
            </a:r>
            <a:r>
              <a:rPr lang="it-IT" dirty="0"/>
              <a:t>i contraccettivi </a:t>
            </a:r>
            <a:r>
              <a:rPr lang="it-IT" dirty="0" smtClean="0"/>
              <a:t>d’emergenza contenenti LNG hanno un nuovo </a:t>
            </a:r>
            <a:r>
              <a:rPr lang="it-IT" dirty="0"/>
              <a:t>regime prescrittivo</a:t>
            </a:r>
            <a:r>
              <a:rPr lang="it-IT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Da medicinale che necessitava ricetta non ripetibile, il prodotto </a:t>
            </a:r>
            <a:r>
              <a:rPr lang="it-IT" dirty="0" smtClean="0"/>
              <a:t>diventa per </a:t>
            </a:r>
            <a:r>
              <a:rPr lang="it-IT" dirty="0"/>
              <a:t>le pazienti di età pari o superiore a 18 anni: medicinale non soggetto a prescrizione medica, ma non da banco, (SOP).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Per le </a:t>
            </a:r>
            <a:r>
              <a:rPr lang="it-IT" dirty="0"/>
              <a:t>pazienti di età inferiore a 18 anni: medicinale soggetto a prescrizione medica da rinnovare volta per volta (RNR).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z="2200" smtClean="0">
                <a:latin typeface="Helvetica Neue LT Std 67 Medium"/>
                <a:ea typeface="Helvetica Neue LT Std 67 Medium"/>
                <a:cs typeface="Helvetica Neue LT Std 67 Medium"/>
              </a:rPr>
              <a:t>Normativa vigente sulla contraccezione d’emergenza orale - Ulipristal acetato 30 mg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Per le pazienti di età pari o superiore a 18 anni: medicinale non soggetto a prescrizione medica, ma non da banco, (SOP).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Per le pazienti di età inferiore a 18 anni: medicinale soggetto a   prescrizione medica da rinnovare volta per volta (RNR).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 smtClean="0"/>
              <a:t> </a:t>
            </a:r>
            <a:r>
              <a:rPr lang="it-IT" dirty="0"/>
              <a:t>(determina AIFA </a:t>
            </a:r>
            <a:r>
              <a:rPr lang="it-IT" dirty="0" smtClean="0"/>
              <a:t>nell’aprile 2015) 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olo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/>
              <a:t>La contraccezione d’emergenza orale si definisce come una metodica contraccettiva perché può solo prevenire e non interrompere  una gravidanza già in atto.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È </a:t>
            </a:r>
            <a:r>
              <a:rPr lang="it-IT" dirty="0"/>
              <a:t>una metodica di </a:t>
            </a:r>
            <a:r>
              <a:rPr lang="it-IT" b="1" i="1" dirty="0"/>
              <a:t>supporto</a:t>
            </a:r>
            <a:r>
              <a:rPr lang="it-IT" dirty="0"/>
              <a:t> in quanto, mentre gli altri metodi contraccettivi sono usualmente utilizzati prima o durante un rapporto sessuale, e quindi sono pianificati, questo metodo può essere utilizzato solo </a:t>
            </a:r>
            <a:r>
              <a:rPr lang="it-IT" b="1" dirty="0"/>
              <a:t>dopo</a:t>
            </a:r>
            <a:r>
              <a:rPr lang="it-IT" dirty="0"/>
              <a:t> un rapporto non protetto</a:t>
            </a:r>
            <a:r>
              <a:rPr lang="it-IT" dirty="0" smtClean="0"/>
              <a:t>, ed </a:t>
            </a:r>
            <a:r>
              <a:rPr lang="it-IT" dirty="0"/>
              <a:t>è assimilabile quindi ad altre metodiche di prevenzione secondaria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Infine </a:t>
            </a:r>
            <a:r>
              <a:rPr lang="it-IT" dirty="0"/>
              <a:t>il termine complementare di </a:t>
            </a:r>
            <a:r>
              <a:rPr lang="it-IT" i="1" dirty="0"/>
              <a:t>"</a:t>
            </a:r>
            <a:r>
              <a:rPr lang="it-IT" b="1" i="1" dirty="0"/>
              <a:t>emergenza</a:t>
            </a:r>
            <a:r>
              <a:rPr lang="it-IT" dirty="0"/>
              <a:t>” suggerisce la necessità dell’uso tempestivo , dopo un rapporto non adeguatamente protetto, per massimizzarne l’efficacia, che è circoscritta ad un breve intervallo di tempo e sottolinea anche  che tali regimi non sono proposti per un uso routinario, ma esclusivamente sporadico.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Quando si usa la contraccezione d’emergenza</a:t>
            </a:r>
            <a:endParaRPr lang="en-US" smtClean="0"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9613"/>
            <a:ext cx="10769600" cy="435133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 smtClean="0"/>
              <a:t>La contraccezione d’emergenza (CE) è possibile in condizioni quali: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Condom rotto o sfilato o utilizzo non corretto dello stesso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Dimenticanza della assunzione di pillole contraccettive orali o ritardo nell’applicazione o rimozione intempestiva, di cerotto contraccettivo o di anello contraccettivo vaginale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Rottura,  lacerazione o rimozione precoce di diaframma vaginale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Fallimento del coito interrotto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Quando non sia stato usato alcun metodo contraccettivo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Errori di calcolo relativamente ai metodi basati su astinenza o mancanza di astensione  nei giorni fertili del ciclo; 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Espulsione di uno IUD.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In caso di violenza sessuale quando la donna non sia adeguatamente protetta da un metodo contraccettivo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13315" name="Rettangolo 3"/>
          <p:cNvSpPr>
            <a:spLocks noChangeArrowheads="1"/>
          </p:cNvSpPr>
          <p:nvPr/>
        </p:nvSpPr>
        <p:spPr bwMode="auto">
          <a:xfrm>
            <a:off x="838200" y="5972175"/>
            <a:ext cx="1051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World Health Organization. Fact sheet n 244 Revised October 2005;  Emergency Contraceptive Pills: Medical and Service Delivery Guidelines ICEC and FIGO 3</a:t>
            </a:r>
            <a:r>
              <a:rPr lang="en-US" sz="1200" baseline="30000">
                <a:latin typeface="Calibri" pitchFamily="34" charset="0"/>
              </a:rPr>
              <a:t>rd</a:t>
            </a:r>
            <a:r>
              <a:rPr lang="en-US" sz="1200">
                <a:latin typeface="Calibri" pitchFamily="34" charset="0"/>
              </a:rPr>
              <a:t> 2012</a:t>
            </a:r>
          </a:p>
          <a:p>
            <a:r>
              <a:rPr lang="it-IT" sz="1200">
                <a:latin typeface="Calibri" pitchFamily="34" charset="0"/>
              </a:rPr>
              <a:t>S.I.C./S.M.I.C. Position paper sulla contraccezione d’emergenza per via orale(1° versione: 6 giugno 2011; revisione : 20 aprile 2013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Tipologie di contraccezione d’emergenza</a:t>
            </a:r>
            <a:endParaRPr lang="en-US" smtClean="0"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 smtClean="0"/>
              <a:t>Le metodiche  disponibili di CE sono: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Inserimento di uno IUD (Intra Uterine Device)</a:t>
            </a:r>
            <a:endParaRPr lang="it-IT" dirty="0" smtClean="0">
              <a:solidFill>
                <a:srgbClr val="FF00FF"/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Utilizzo di una compressa per via </a:t>
            </a:r>
            <a:r>
              <a:rPr lang="it-IT" dirty="0"/>
              <a:t>orale a base di </a:t>
            </a:r>
            <a:r>
              <a:rPr lang="it-IT" dirty="0" err="1"/>
              <a:t>Levonorgestrel</a:t>
            </a:r>
            <a:endParaRPr lang="it-IT" dirty="0"/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Utilizzo di una compressa per via </a:t>
            </a:r>
            <a:r>
              <a:rPr lang="it-IT" dirty="0"/>
              <a:t>orale a base di </a:t>
            </a:r>
            <a:r>
              <a:rPr lang="it-IT" dirty="0" err="1"/>
              <a:t>Ulipristal</a:t>
            </a:r>
            <a:r>
              <a:rPr lang="it-IT" dirty="0"/>
              <a:t> acetato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solidFill>
                  <a:srgbClr val="FF00FF"/>
                </a:solidFill>
                <a:latin typeface="Helvetica Neue LT Std 67 Medium"/>
                <a:ea typeface="Helvetica Neue LT Std 67 Medium"/>
                <a:cs typeface="Helvetica Neue LT Std 67 Medium"/>
              </a:rPr>
              <a:t/>
            </a:r>
            <a:br>
              <a:rPr lang="it-IT" smtClean="0">
                <a:solidFill>
                  <a:srgbClr val="FF00FF"/>
                </a:solidFill>
                <a:latin typeface="Helvetica Neue LT Std 67 Medium"/>
                <a:ea typeface="Helvetica Neue LT Std 67 Medium"/>
                <a:cs typeface="Helvetica Neue LT Std 67 Medium"/>
              </a:rPr>
            </a:br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Intra Uterine Device IUD - Dispositivo intrauterino al rame</a:t>
            </a:r>
            <a:r>
              <a:rPr lang="it-IT" smtClean="0">
                <a:solidFill>
                  <a:srgbClr val="FF00FF"/>
                </a:solidFill>
                <a:latin typeface="Helvetica Neue LT Std 67 Medium"/>
                <a:ea typeface="Helvetica Neue LT Std 67 Medium"/>
                <a:cs typeface="Helvetica Neue LT Std 67 Medium"/>
              </a:rPr>
              <a:t/>
            </a:r>
            <a:br>
              <a:rPr lang="it-IT" smtClean="0">
                <a:solidFill>
                  <a:srgbClr val="FF00FF"/>
                </a:solidFill>
                <a:latin typeface="Helvetica Neue LT Std 67 Medium"/>
                <a:ea typeface="Helvetica Neue LT Std 67 Medium"/>
                <a:cs typeface="Helvetica Neue LT Std 67 Medium"/>
              </a:rPr>
            </a:br>
            <a:endParaRPr lang="it-IT" smtClean="0">
              <a:solidFill>
                <a:srgbClr val="FF00FF"/>
              </a:solidFill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Lo IUD si è dimostrato molto efficace come contraccettivo di emergenza quando inserito entro 5 giorni da un rapporto sessuale non protetto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Quando inserito entro I 5 giorni  la sua efficacia nel prevenire una gravidanza è superiore al 99%.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É la forma di contraccezione d’emergenza più efficace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Una volta inserito la donna può continuare ad usare lo IUD come metodo contraccettivo e/o scegliere di cambiare con un altro metodo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Lo IUD è particolarmente indicato per le donne che preferiscono una metodica di contraccezione efficace, a lungo termine e reversibile.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  <p:sp>
        <p:nvSpPr>
          <p:cNvPr id="17411" name="Rettangolo 3"/>
          <p:cNvSpPr>
            <a:spLocks noChangeArrowheads="1"/>
          </p:cNvSpPr>
          <p:nvPr/>
        </p:nvSpPr>
        <p:spPr bwMode="auto">
          <a:xfrm>
            <a:off x="838200" y="5972175"/>
            <a:ext cx="10515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WHO Emergency contraception  </a:t>
            </a:r>
            <a:r>
              <a:rPr lang="en-US" sz="1200">
                <a:latin typeface="Calibri" pitchFamily="34" charset="0"/>
              </a:rPr>
              <a:t>Fact sheet February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3911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Schema di Yuzpe</a:t>
            </a:r>
            <a:endParaRPr lang="en-US" smtClean="0"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838200" y="1979613"/>
            <a:ext cx="4051300" cy="2921000"/>
          </a:xfrm>
        </p:spPr>
        <p:txBody>
          <a:bodyPr/>
          <a:lstStyle/>
          <a:p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100 µg di Etinil Estradiolo + 500 µg di Levonorgestrel</a:t>
            </a:r>
          </a:p>
          <a:p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In due somministrazioni a distanza di 12 ore, prima possibile dopo il rapporto a rischio</a:t>
            </a:r>
          </a:p>
          <a:p>
            <a:r>
              <a:rPr lang="it-IT" smtClean="0">
                <a:latin typeface="Helvetica Neue LT Std 55 Roman"/>
                <a:ea typeface="Helvetica Neue LT Std 55 Roman"/>
                <a:cs typeface="Helvetica Neue LT Std 55 Roman"/>
              </a:rPr>
              <a:t>In Italia nessun estro-progestinico ha questa formulazione e/o indicazione</a:t>
            </a:r>
          </a:p>
          <a:p>
            <a:endParaRPr lang="it-IT" smtClean="0">
              <a:latin typeface="Helvetica Neue LT Std 55 Roman"/>
              <a:ea typeface="Helvetica Neue LT Std 55 Roman"/>
              <a:cs typeface="Helvetica Neue LT Std 55 Roman"/>
            </a:endParaRPr>
          </a:p>
        </p:txBody>
      </p:sp>
      <p:sp>
        <p:nvSpPr>
          <p:cNvPr id="19459" name="Rettangolo 3"/>
          <p:cNvSpPr>
            <a:spLocks noChangeArrowheads="1"/>
          </p:cNvSpPr>
          <p:nvPr/>
        </p:nvSpPr>
        <p:spPr bwMode="auto">
          <a:xfrm>
            <a:off x="838200" y="5972175"/>
            <a:ext cx="472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Yuzpe AA et al. Post coital contraception a pilot study J Reprod Med 1974</a:t>
            </a:r>
          </a:p>
        </p:txBody>
      </p:sp>
      <p:sp>
        <p:nvSpPr>
          <p:cNvPr id="19460" name="Title 1"/>
          <p:cNvSpPr txBox="1">
            <a:spLocks/>
          </p:cNvSpPr>
          <p:nvPr/>
        </p:nvSpPr>
        <p:spPr bwMode="auto">
          <a:xfrm>
            <a:off x="5651500" y="1157288"/>
            <a:ext cx="54356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sz="2400">
                <a:latin typeface="Helvetica Neue LT Std 67 Medium"/>
                <a:ea typeface="Helvetica Neue LT Std 67 Medium"/>
                <a:cs typeface="Helvetica Neue LT Std 67 Medium"/>
              </a:rPr>
              <a:t>Levonorgestrel vs associazione EP</a:t>
            </a:r>
            <a:endParaRPr lang="en-US" sz="2400">
              <a:latin typeface="Helvetica Neue LT Std 67 Medium"/>
              <a:ea typeface="Helvetica Neue LT Std 67 Medium"/>
              <a:cs typeface="Helvetica Neue LT Std 67 Medium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02300" y="1979613"/>
            <a:ext cx="5346700" cy="292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>
                <a:solidFill>
                  <a:schemeClr val="tx1"/>
                </a:solidFill>
                <a:latin typeface="Helvetica Neue LT Std 55 Roman" charset="0"/>
                <a:ea typeface="Helvetica Neue LT Std 55 Roman" charset="0"/>
                <a:cs typeface="Helvetica Neue LT Std 55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Il LNG ha soppiantato  il metodo </a:t>
            </a:r>
            <a:r>
              <a:rPr lang="it-IT" dirty="0" err="1" smtClean="0"/>
              <a:t>Yuzpe</a:t>
            </a:r>
            <a:r>
              <a:rPr lang="it-IT" dirty="0" smtClean="0"/>
              <a:t> quando in uno storico studio del WHO sono stati confrontati LNG e l’ associazione estroprogestinica (EP)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Nello studio è stato riscontrato un tasso di gravidanza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 nel gruppo </a:t>
            </a:r>
            <a:r>
              <a:rPr lang="it-IT" dirty="0" err="1" smtClean="0"/>
              <a:t>Yuzpe</a:t>
            </a:r>
            <a:r>
              <a:rPr lang="it-IT" dirty="0" smtClean="0"/>
              <a:t> del 3,2% </a:t>
            </a:r>
          </a:p>
          <a:p>
            <a:pPr marL="285750" indent="-28575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smtClean="0"/>
              <a:t> nel gruppo LNG dell’1.1%</a:t>
            </a:r>
          </a:p>
          <a:p>
            <a:pPr fontAlgn="auto">
              <a:spcAft>
                <a:spcPts val="0"/>
              </a:spcAft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Con un rischio di gravidanze indesiderate inferiore di ben due terzi rispetto allo storico metodo di </a:t>
            </a:r>
            <a:r>
              <a:rPr lang="it-IT" dirty="0" err="1" smtClean="0"/>
              <a:t>Yuzpe</a:t>
            </a:r>
            <a:endParaRPr lang="it-IT" dirty="0" smtClean="0"/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9462" name="Rettangolo 3"/>
          <p:cNvSpPr>
            <a:spLocks noChangeArrowheads="1"/>
          </p:cNvSpPr>
          <p:nvPr/>
        </p:nvSpPr>
        <p:spPr bwMode="auto">
          <a:xfrm>
            <a:off x="5880100" y="5946775"/>
            <a:ext cx="5372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AA vari Task Force on Postovulatory Methods of fertility regulation-Lancet 1998 Aug 8; 352(9126):425-33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38200" y="1093788"/>
            <a:ext cx="10515600" cy="596900"/>
          </a:xfrm>
        </p:spPr>
        <p:txBody>
          <a:bodyPr/>
          <a:lstStyle/>
          <a:p>
            <a:r>
              <a:rPr lang="it-IT" smtClean="0">
                <a:latin typeface="Helvetica Neue LT Std 67 Medium"/>
                <a:ea typeface="Helvetica Neue LT Std 67 Medium"/>
                <a:cs typeface="Helvetica Neue LT Std 67 Medium"/>
              </a:rPr>
              <a:t>Le opzioni contraccettive d’emergenza per via orale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9613"/>
            <a:ext cx="10515600" cy="39893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it-IT" dirty="0" smtClean="0"/>
              <a:t>Le opzioni di contraccezione d’emergenza disponibili in Italia sono: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err="1" smtClean="0"/>
              <a:t>Levonorgestrel</a:t>
            </a:r>
            <a:r>
              <a:rPr lang="it-IT" dirty="0" smtClean="0"/>
              <a:t> (LNG) disponibile dal 2000</a:t>
            </a:r>
          </a:p>
          <a:p>
            <a:pPr marL="342900" indent="-34290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it-IT" dirty="0" err="1" smtClean="0"/>
              <a:t>Ulipristal</a:t>
            </a:r>
            <a:r>
              <a:rPr lang="it-IT" dirty="0" smtClean="0"/>
              <a:t> acetato (UPA) commercializzata nel 2012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2"/>
  <p:tag name="ARTICULATE_REFERENCE_ID" val="8cd8ea76-67bb-4b16-aa34-90ede176cd2b"/>
  <p:tag name="ARTICULATE_USED_PAGE_ORIENTATION" val="1"/>
  <p:tag name="ARTICULATE_USED_PAGE_SIZE" val="7"/>
  <p:tag name="ARTICULATE_META_COURSE_ID" val="4pRS4vEnqLQ_course_id"/>
  <p:tag name="ARTICULATE_META_NAME" val="massimo.berrutti@hotmail.com"/>
  <p:tag name="ARTICULATE_META_NAME_SET" val="True"/>
  <p:tag name="TAG_BACKING_FORM_KEY" val="2165142-c:\users\massimo\desktop\contraccezione-emergenza\contr emerg mod2 def.pptx"/>
  <p:tag name="ARTICULATE_PRESENTER_VERSION" val="7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2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3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4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5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6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7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8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9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0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1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USED_LAYOUT" val="1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2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3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4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5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6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7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8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9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0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1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3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2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3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4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5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5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6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7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0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9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1"/>
  <p:tag name="ARTICULATE_USED_LAYOUT" val="2"/>
  <p:tag name="ARTICULATE_NAV_LEVEL" val="1"/>
  <p:tag name="ARTICULATE_SLIDE_PRESENTER_GUID" val="044db219-abc3-4114-a069-0b55ac98681b"/>
  <p:tag name="ARTICULATE_SLIDE_PAUSE" val="1"/>
  <p:tag name="ARTICULATE_LOCK_SLIDE" val="0"/>
  <p:tag name="ARTICULATE_HIDE_SLIDE" val="0"/>
  <p:tag name="ARTICULATE_PLAYER_CONTROL_PREVIOUS" val="True"/>
  <p:tag name="ARTICULATE_PLAYER_CONTROL_NEXT" val="True"/>
</p:tagLst>
</file>

<file path=ppt/theme/theme1.xml><?xml version="1.0" encoding="utf-8"?>
<a:theme xmlns:a="http://schemas.openxmlformats.org/drawingml/2006/main" name="Temavio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viola" id="{6640A99E-7C03-6345-9025-0A4E3BAF28B5}" vid="{64CB31F0-4181-BE49-B529-95B3E2FD96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Temaviola</Template>
  <TotalTime>1087</TotalTime>
  <Words>2802</Words>
  <Application>Microsoft Office PowerPoint</Application>
  <PresentationFormat>Personalizzato</PresentationFormat>
  <Paragraphs>260</Paragraphs>
  <Slides>32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Modello struttura</vt:lpstr>
      </vt:variant>
      <vt:variant>
        <vt:i4>3</vt:i4>
      </vt:variant>
      <vt:variant>
        <vt:lpstr>Titoli diapositive</vt:lpstr>
      </vt:variant>
      <vt:variant>
        <vt:i4>32</vt:i4>
      </vt:variant>
    </vt:vector>
  </HeadingPairs>
  <TitlesOfParts>
    <vt:vector size="45" baseType="lpstr">
      <vt:lpstr>Calibri</vt:lpstr>
      <vt:lpstr>Arial</vt:lpstr>
      <vt:lpstr>Calibri Light</vt:lpstr>
      <vt:lpstr>Bodoni</vt:lpstr>
      <vt:lpstr>Bodoni Roman</vt:lpstr>
      <vt:lpstr>Helvetica Neue LT Std 67 Medium</vt:lpstr>
      <vt:lpstr>Times New Roman</vt:lpstr>
      <vt:lpstr>Helvetica Neue LT Std 55 Roman</vt:lpstr>
      <vt:lpstr>Wingdings</vt:lpstr>
      <vt:lpstr>Helvetica Neue LT Std 85 Heavy</vt:lpstr>
      <vt:lpstr>Temaviola</vt:lpstr>
      <vt:lpstr>Temaviola</vt:lpstr>
      <vt:lpstr>Temaviola</vt:lpstr>
      <vt:lpstr>CONTRACCEZIONE D’EMERGENZA   Il farmacista informa sul corretto utilizzo</vt:lpstr>
      <vt:lpstr>Definizione</vt:lpstr>
      <vt:lpstr>Storia della contraccezione d’emergenza</vt:lpstr>
      <vt:lpstr>Definizione</vt:lpstr>
      <vt:lpstr>Quando si usa la contraccezione d’emergenza</vt:lpstr>
      <vt:lpstr>Tipologie di contraccezione d’emergenza</vt:lpstr>
      <vt:lpstr> Intra Uterine Device IUD - Dispositivo intrauterino al rame </vt:lpstr>
      <vt:lpstr>Schema di Yuzpe</vt:lpstr>
      <vt:lpstr>Le opzioni contraccettive d’emergenza per via orale </vt:lpstr>
      <vt:lpstr>Meccanismo d’azione della contraccezione d’emergenza orale (CE)</vt:lpstr>
      <vt:lpstr>Levonorgestrel 1,5 mg( LNG)</vt:lpstr>
      <vt:lpstr>Levonorgestrel 1,5 mg( LNG) </vt:lpstr>
      <vt:lpstr>Levonorgestrel 1,5 mg (LNG)</vt:lpstr>
      <vt:lpstr>Levonorgestrel 1,5 mg (LNG) Meccanismo d’azione</vt:lpstr>
      <vt:lpstr>Levonorgestrel 1,5 mg (LNG) : Proprietà farmacocinetiche </vt:lpstr>
      <vt:lpstr>Chi non deve assumere LNG</vt:lpstr>
      <vt:lpstr>Ulipristal acetato  30 mg (UPA)</vt:lpstr>
      <vt:lpstr>Ulipristal acetato  30 mg (UPA)</vt:lpstr>
      <vt:lpstr>Ulipristal acetato  30 mg (UPA) </vt:lpstr>
      <vt:lpstr>Ulipristal acetato  30 mg (UPA) </vt:lpstr>
      <vt:lpstr>Ulipristal acetato 30 mg (UPA): meccanismo d’azione</vt:lpstr>
      <vt:lpstr>Meccanismo d’ azione: UPA  versus LNG </vt:lpstr>
      <vt:lpstr> Ulipristal acetato vs Levonorgestrel</vt:lpstr>
      <vt:lpstr>Ulipristal acetato vs levonorgestrel</vt:lpstr>
      <vt:lpstr>Ulipristal acetato  vs Levonorgestrel</vt:lpstr>
      <vt:lpstr>Le diverse opzioni contraccettive d’emergenza orali secondo i tempi di somministrazione</vt:lpstr>
      <vt:lpstr>Ulipristal acetato  vs Levonorgestrel </vt:lpstr>
      <vt:lpstr>Sicurezza di Ulipristal acetato</vt:lpstr>
      <vt:lpstr>Proprietà farmacocinetiche</vt:lpstr>
      <vt:lpstr>Chi non deve assumere Ulipristal acetato 30 mg </vt:lpstr>
      <vt:lpstr>Normativa vigente sulla contraccezione d’emergenza orale - Levonorgestrel 1,5 mg</vt:lpstr>
      <vt:lpstr>Normativa vigente sulla contraccezione d’emergenza orale - Ulipristal acetato 30 mg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famiglia ridolfi</dc:creator>
  <cp:lastModifiedBy>Utente</cp:lastModifiedBy>
  <cp:revision>163</cp:revision>
  <dcterms:created xsi:type="dcterms:W3CDTF">2016-03-26T17:30:38Z</dcterms:created>
  <dcterms:modified xsi:type="dcterms:W3CDTF">2016-05-19T08:48:44Z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894268A8-FD91-4049-ABFB-30AD98EE5F55</vt:lpwstr>
  </property>
  <property fmtid="{D5CDD505-2E9C-101B-9397-08002B2CF9AE}" pid="3" name="ArticulatePath">
    <vt:lpwstr>contr emerg mod2 DEF</vt:lpwstr>
  </property>
  <property fmtid="{D5CDD505-2E9C-101B-9397-08002B2CF9AE}" pid="4" name="ArticulateProjectVersion">
    <vt:lpwstr>7</vt:lpwstr>
  </property>
  <property fmtid="{D5CDD505-2E9C-101B-9397-08002B2CF9AE}" pid="5" name="ArticulateUseProject">
    <vt:lpwstr>1</vt:lpwstr>
  </property>
  <property fmtid="{D5CDD505-2E9C-101B-9397-08002B2CF9AE}" pid="6" name="ArticulateProjectFull">
    <vt:lpwstr>C:\Users\massimo\Desktop\Contraccezione-emergenza\contr emerg mod2 DEF.ppta</vt:lpwstr>
  </property>
</Properties>
</file>